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8"/>
  </p:notesMasterIdLst>
  <p:handoutMasterIdLst>
    <p:handoutMasterId r:id="rId9"/>
  </p:handoutMasterIdLst>
  <p:sldIdLst>
    <p:sldId id="447" r:id="rId2"/>
    <p:sldId id="407" r:id="rId3"/>
    <p:sldId id="448" r:id="rId4"/>
    <p:sldId id="449" r:id="rId5"/>
    <p:sldId id="450" r:id="rId6"/>
    <p:sldId id="451" r:id="rId7"/>
  </p:sldIdLst>
  <p:sldSz cx="9144000" cy="5143500" type="screen16x9"/>
  <p:notesSz cx="6797675" cy="9926638"/>
  <p:defaultTextStyle>
    <a:defPPr>
      <a:defRPr lang="ru-RU"/>
    </a:defPPr>
    <a:lvl1pPr marL="0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197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592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789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985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3182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00379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0000FF"/>
    <a:srgbClr val="CF4520"/>
    <a:srgbClr val="C2D7F0"/>
    <a:srgbClr val="3B669B"/>
    <a:srgbClr val="0066CC"/>
    <a:srgbClr val="69B3E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5712" autoAdjust="0"/>
    <p:restoredTop sz="96796" autoAdjust="0"/>
  </p:normalViewPr>
  <p:slideViewPr>
    <p:cSldViewPr>
      <p:cViewPr varScale="1">
        <p:scale>
          <a:sx n="122" d="100"/>
          <a:sy n="122" d="100"/>
        </p:scale>
        <p:origin x="12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38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640" y="-96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7740C-447F-4C55-8B72-D820871A6AFF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74DE3-BBAA-4D95-848D-8BB712E61F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784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72714-22F5-4712-B66E-AF22B14B51CA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C14D-5557-42E2-AD8C-2A1F1CA212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86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7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92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89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85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82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79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77" algn="l" defTabSz="9143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758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1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11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11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11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9C14D-5557-42E2-AD8C-2A1F1CA2128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1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2" y="1597825"/>
            <a:ext cx="7772400" cy="1102517"/>
          </a:xfrm>
        </p:spPr>
        <p:txBody>
          <a:bodyPr/>
          <a:lstStyle>
            <a:lvl1pPr>
              <a:defRPr>
                <a:solidFill>
                  <a:srgbClr val="CF452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69B3E7"/>
                </a:solidFill>
              </a:defRPr>
            </a:lvl1pPr>
            <a:lvl2pPr marL="457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A622-5592-44DB-AD39-8FAD0C9979F0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62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A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02E33-C3C1-4C3B-AD84-239E2C4617AE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52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8"/>
            <a:ext cx="7772400" cy="1021556"/>
          </a:xfrm>
        </p:spPr>
        <p:txBody>
          <a:bodyPr anchor="t">
            <a:normAutofit/>
          </a:bodyPr>
          <a:lstStyle>
            <a:lvl1pPr algn="l" defTabSz="914393" rtl="0" eaLnBrk="1" latinLnBrk="0" hangingPunct="1">
              <a:spcBef>
                <a:spcPct val="0"/>
              </a:spcBef>
              <a:buNone/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40"/>
            <a:ext cx="7772400" cy="112514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19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3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6B89-BAD3-4A5D-80FB-B96B6830C862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02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 defTabSz="914393" rtl="0" eaLnBrk="1" latinLnBrk="0" hangingPunct="1">
              <a:spcBef>
                <a:spcPct val="0"/>
              </a:spcBef>
              <a:buNone/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900116"/>
            <a:ext cx="4038601" cy="25455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6"/>
            <a:ext cx="4038601" cy="254555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5B1B-9E37-47B2-B4F0-84B7FA11E6B1}" type="datetime1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3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6"/>
            <a:ext cx="8229600" cy="857250"/>
          </a:xfrm>
        </p:spPr>
        <p:txBody>
          <a:bodyPr>
            <a:normAutofit/>
          </a:bodyPr>
          <a:lstStyle>
            <a:lvl1pPr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7"/>
            <a:ext cx="4040188" cy="479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100" b="1"/>
            </a:lvl2pPr>
            <a:lvl3pPr marL="914393" indent="0">
              <a:buNone/>
              <a:defRPr sz="17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5" indent="0">
              <a:buNone/>
              <a:defRPr sz="1600" b="1"/>
            </a:lvl6pPr>
            <a:lvl7pPr marL="2743182" indent="0">
              <a:buNone/>
              <a:defRPr sz="1600" b="1"/>
            </a:lvl7pPr>
            <a:lvl8pPr marL="3200379" indent="0">
              <a:buNone/>
              <a:defRPr sz="1600" b="1"/>
            </a:lvl8pPr>
            <a:lvl9pPr marL="365757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4"/>
            <a:ext cx="4040188" cy="296346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7"/>
            <a:ext cx="4041774" cy="479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7" indent="0">
              <a:buNone/>
              <a:defRPr sz="2100" b="1"/>
            </a:lvl2pPr>
            <a:lvl3pPr marL="914393" indent="0">
              <a:buNone/>
              <a:defRPr sz="17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5" indent="0">
              <a:buNone/>
              <a:defRPr sz="1600" b="1"/>
            </a:lvl6pPr>
            <a:lvl7pPr marL="2743182" indent="0">
              <a:buNone/>
              <a:defRPr sz="1600" b="1"/>
            </a:lvl7pPr>
            <a:lvl8pPr marL="3200379" indent="0">
              <a:buNone/>
              <a:defRPr sz="1600" b="1"/>
            </a:lvl8pPr>
            <a:lvl9pPr marL="365757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4"/>
            <a:ext cx="4041774" cy="296346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0C16-E233-4973-B471-9B11A0C2F281}" type="datetime1">
              <a:rPr lang="ru-RU" smtClean="0"/>
              <a:t>01.12.2025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1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152DE-53B0-4E1C-9AB2-4681EDB638EC}" type="datetime1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04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31BA4-3A7B-460D-9614-31EADDA04ABF}" type="datetime1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36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90"/>
            <a:ext cx="3008313" cy="8715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2" y="204792"/>
            <a:ext cx="5111749" cy="4389834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31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97" indent="0">
              <a:buNone/>
              <a:defRPr sz="1200"/>
            </a:lvl2pPr>
            <a:lvl3pPr marL="914393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5" indent="0">
              <a:buNone/>
              <a:defRPr sz="900"/>
            </a:lvl6pPr>
            <a:lvl7pPr marL="2743182" indent="0">
              <a:buNone/>
              <a:defRPr sz="900"/>
            </a:lvl7pPr>
            <a:lvl8pPr marL="3200379" indent="0">
              <a:buNone/>
              <a:defRPr sz="900"/>
            </a:lvl8pPr>
            <a:lvl9pPr marL="365757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C0200-F5F5-4B9B-8ECA-D8C007081703}" type="datetime1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71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6" y="3600455"/>
            <a:ext cx="5486400" cy="4250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6" y="459579"/>
            <a:ext cx="5486400" cy="3086100"/>
          </a:xfrm>
        </p:spPr>
        <p:txBody>
          <a:bodyPr/>
          <a:lstStyle>
            <a:lvl1pPr marL="0" indent="0">
              <a:buNone/>
              <a:defRPr sz="3100"/>
            </a:lvl1pPr>
            <a:lvl2pPr marL="457197" indent="0">
              <a:buNone/>
              <a:defRPr sz="2800"/>
            </a:lvl2pPr>
            <a:lvl3pPr marL="914393" indent="0">
              <a:buNone/>
              <a:defRPr sz="2400"/>
            </a:lvl3pPr>
            <a:lvl4pPr marL="1371592" indent="0">
              <a:buNone/>
              <a:defRPr sz="2100"/>
            </a:lvl4pPr>
            <a:lvl5pPr marL="1828789" indent="0">
              <a:buNone/>
              <a:defRPr sz="2100"/>
            </a:lvl5pPr>
            <a:lvl6pPr marL="2285985" indent="0">
              <a:buNone/>
              <a:defRPr sz="2100"/>
            </a:lvl6pPr>
            <a:lvl7pPr marL="2743182" indent="0">
              <a:buNone/>
              <a:defRPr sz="2100"/>
            </a:lvl7pPr>
            <a:lvl8pPr marL="3200379" indent="0">
              <a:buNone/>
              <a:defRPr sz="2100"/>
            </a:lvl8pPr>
            <a:lvl9pPr marL="3657577" indent="0">
              <a:buNone/>
              <a:defRPr sz="21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6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97" indent="0">
              <a:buNone/>
              <a:defRPr sz="1200"/>
            </a:lvl2pPr>
            <a:lvl3pPr marL="914393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5" indent="0">
              <a:buNone/>
              <a:defRPr sz="900"/>
            </a:lvl6pPr>
            <a:lvl7pPr marL="2743182" indent="0">
              <a:buNone/>
              <a:defRPr sz="900"/>
            </a:lvl7pPr>
            <a:lvl8pPr marL="3200379" indent="0">
              <a:buNone/>
              <a:defRPr sz="900"/>
            </a:lvl8pPr>
            <a:lvl9pPr marL="365757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AC123-6821-43F6-85FE-6AB259030EF8}" type="datetime1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4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5CB69-0E85-474C-A4F1-67D64276B265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21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399" y="154781"/>
            <a:ext cx="2057401" cy="329088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1" cy="3290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2498C-6E2A-4874-9537-CA3D205A0C4F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7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300" kern="1200" dirty="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0C2C-A2E9-4D4F-B10D-98D5C042457F}" type="datetime1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30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4755221"/>
            <a:ext cx="9144000" cy="472912"/>
            <a:chOff x="0" y="6340303"/>
            <a:chExt cx="9144000" cy="63055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30209"/>
              <a:ext cx="9144000" cy="486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19" r="5465" b="22908"/>
            <a:stretch/>
          </p:blipFill>
          <p:spPr bwMode="auto">
            <a:xfrm>
              <a:off x="255" y="6340303"/>
              <a:ext cx="1331640" cy="576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9444" y="6519447"/>
              <a:ext cx="1062791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err="1">
                  <a:solidFill>
                    <a:srgbClr val="19794B"/>
                  </a:solidFill>
                  <a:latin typeface="Times New Roman" pitchFamily="18" charset="0"/>
                  <a:cs typeface="Times New Roman" pitchFamily="18" charset="0"/>
                </a:rPr>
                <a:t>МТиЗ</a:t>
              </a:r>
              <a:r>
                <a:rPr lang="ru-RU" sz="1600" b="1" dirty="0">
                  <a:solidFill>
                    <a:srgbClr val="19794B"/>
                  </a:solidFill>
                  <a:latin typeface="Times New Roman" pitchFamily="18" charset="0"/>
                  <a:cs typeface="Times New Roman" pitchFamily="18" charset="0"/>
                </a:rPr>
                <a:t> РК</a:t>
              </a:r>
            </a:p>
          </p:txBody>
        </p:sp>
      </p:grp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714380"/>
            <a:ext cx="5256585" cy="401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614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6"/>
            <a:ext cx="8229600" cy="857250"/>
          </a:xfrm>
          <a:prstGeom prst="rect">
            <a:avLst/>
          </a:prstGeom>
        </p:spPr>
        <p:txBody>
          <a:bodyPr vert="horz" lIns="91439" tIns="45720" rIns="91439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4"/>
          </a:xfrm>
          <a:prstGeom prst="rect">
            <a:avLst/>
          </a:prstGeom>
        </p:spPr>
        <p:txBody>
          <a:bodyPr vert="horz" lIns="91439" tIns="45720" rIns="91439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70"/>
            <a:ext cx="2133600" cy="273842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A8B2F-4F5B-49AB-BE04-69CCB551FA74}" type="datetime1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4767270"/>
            <a:ext cx="2895600" cy="273842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70"/>
            <a:ext cx="2133600" cy="273842"/>
          </a:xfrm>
          <a:prstGeom prst="rect">
            <a:avLst/>
          </a:prstGeom>
        </p:spPr>
        <p:txBody>
          <a:bodyPr vert="horz" lIns="91439" tIns="45720" rIns="91439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76245-B5CC-41CB-8882-0E09DC3E16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078" y="2287"/>
            <a:ext cx="1973580" cy="105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3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60" r:id="rId12"/>
    <p:sldLayoutId id="2147483691" r:id="rId13"/>
  </p:sldLayoutIdLst>
  <p:hf hdr="0" ftr="0" dt="0"/>
  <p:txStyles>
    <p:titleStyle>
      <a:lvl1pPr algn="ctr" defTabSz="914393" rtl="0" eaLnBrk="1" latinLnBrk="0" hangingPunct="1">
        <a:spcBef>
          <a:spcPct val="0"/>
        </a:spcBef>
        <a:buNone/>
        <a:defRPr lang="ru-RU" sz="4300" kern="1200" dirty="0">
          <a:solidFill>
            <a:srgbClr val="0033A0"/>
          </a:solidFill>
          <a:latin typeface="+mj-lt"/>
          <a:ea typeface="+mj-ea"/>
          <a:cs typeface="+mj-cs"/>
        </a:defRPr>
      </a:lvl1pPr>
    </p:titleStyle>
    <p:bodyStyle>
      <a:lvl1pPr marL="342897" indent="-342897" algn="l" defTabSz="914393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5" indent="-285748" algn="l" defTabSz="91439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9" algn="l" defTabSz="91439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9" indent="-228599" algn="l" defTabSz="91439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6" indent="-228599" algn="l" defTabSz="914393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9" algn="l" defTabSz="91439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1" indent="-228599" algn="l" defTabSz="91439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78" indent="-228599" algn="l" defTabSz="91439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5" indent="-228599" algn="l" defTabSz="914393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7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3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5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2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9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7" algn="l" defTabSz="91439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ogin.consultant.ru/link/?req=doc&amp;base=LAW&amp;n=502632&amp;date=17.07.2025&amp;dst=3238&amp;field=13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A picture containing building, indoor, bathroom, white&#10;&#10;Description automatically generated">
            <a:extLst>
              <a:ext uri="{FF2B5EF4-FFF2-40B4-BE49-F238E27FC236}">
                <a16:creationId xmlns:a16="http://schemas.microsoft.com/office/drawing/2014/main" id="{5DBBDC45-05F6-1043-BCD8-0BE6D24E6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 contrast="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9185" y="1"/>
            <a:ext cx="7344816" cy="51435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" y="203109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F4520"/>
                </a:solidFill>
                <a:latin typeface="Montserrat" panose="00000500000000000000" pitchFamily="2" charset="-52"/>
              </a:rPr>
              <a:t>Порядок предоставления работодателям </a:t>
            </a:r>
          </a:p>
          <a:p>
            <a:pPr algn="ctr"/>
            <a:r>
              <a:rPr lang="ru-RU" sz="2400" b="1" dirty="0" smtClean="0">
                <a:solidFill>
                  <a:srgbClr val="CF4520"/>
                </a:solidFill>
                <a:latin typeface="Montserrat" panose="00000500000000000000" pitchFamily="2" charset="-52"/>
              </a:rPr>
              <a:t> информации о выполнении квоты для приема граждан, завершивших прохождение военной службы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31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2916"/>
            <a:ext cx="1656185" cy="218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586336" y="4173823"/>
            <a:ext cx="5576597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endParaRPr lang="ru-RU" sz="1200" dirty="0" smtClean="0">
              <a:solidFill>
                <a:schemeClr val="tx2">
                  <a:lumMod val="75000"/>
                </a:schemeClr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r"/>
            <a:endParaRPr lang="ru-RU" sz="1050" dirty="0">
              <a:solidFill>
                <a:srgbClr val="0033A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4803998"/>
            <a:ext cx="9144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 smtClean="0">
                <a:solidFill>
                  <a:srgbClr val="0033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июль  2025 г.</a:t>
            </a:r>
            <a:endParaRPr lang="ru-RU" sz="1050" dirty="0">
              <a:solidFill>
                <a:srgbClr val="0033A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9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7296" y="178675"/>
            <a:ext cx="792085" cy="1207603"/>
            <a:chOff x="201070" y="3034120"/>
            <a:chExt cx="88825" cy="144027"/>
          </a:xfrm>
        </p:grpSpPr>
        <p:sp>
          <p:nvSpPr>
            <p:cNvPr id="5" name="object 57"/>
            <p:cNvSpPr/>
            <p:nvPr/>
          </p:nvSpPr>
          <p:spPr>
            <a:xfrm>
              <a:off x="201070" y="3075807"/>
              <a:ext cx="88825" cy="102340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  <p:sp>
          <p:nvSpPr>
            <p:cNvPr id="7" name="object 57"/>
            <p:cNvSpPr/>
            <p:nvPr/>
          </p:nvSpPr>
          <p:spPr>
            <a:xfrm>
              <a:off x="225851" y="3034120"/>
              <a:ext cx="64044" cy="92857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69B3E7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058" y="975295"/>
            <a:ext cx="20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398" y="842611"/>
            <a:ext cx="846312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500" dirty="0" smtClean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64397" y="5524078"/>
            <a:ext cx="85239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398" y="318592"/>
            <a:ext cx="868240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54252" y="138507"/>
            <a:ext cx="5354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Montserrat Medium" panose="00000600000000000000" pitchFamily="2" charset="-52"/>
                <a:cs typeface="Times New Roman" panose="02020603050405020304" pitchFamily="18" charset="0"/>
              </a:rPr>
              <a:t>Нормативные правовые акты</a:t>
            </a:r>
          </a:p>
        </p:txBody>
      </p:sp>
      <p:pic>
        <p:nvPicPr>
          <p:cNvPr id="14" name="Picture 8" descr="https://e.profkiosk.ru/service_tbn2/dvhzj_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4563">
            <a:off x="7564260" y="3259089"/>
            <a:ext cx="1122540" cy="120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77279" y="975295"/>
            <a:ext cx="6515518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Montserrat Medium" panose="00000600000000000000" pitchFamily="2" charset="-52"/>
              </a:rPr>
              <a:t>Закон Республики Карелия от 27.06.2025 № 3038-ЗРК «О квотировании рабочих мест для приема граждан, завершивших прохождение военной службы»</a:t>
            </a:r>
          </a:p>
          <a:p>
            <a:pPr algn="ctr"/>
            <a:endParaRPr lang="ru-RU" dirty="0">
              <a:latin typeface="Montserrat Medium" panose="00000600000000000000" pitchFamily="2" charset="-52"/>
            </a:endParaRPr>
          </a:p>
          <a:p>
            <a:pPr algn="ctr"/>
            <a:endParaRPr lang="ru-RU" dirty="0" smtClean="0">
              <a:latin typeface="Montserrat Medium" panose="00000600000000000000" pitchFamily="2" charset="-52"/>
            </a:endParaRPr>
          </a:p>
          <a:p>
            <a:pPr algn="ctr"/>
            <a:r>
              <a:rPr lang="ru-RU" dirty="0" smtClean="0">
                <a:latin typeface="Montserrat Medium" panose="00000600000000000000" pitchFamily="2" charset="-52"/>
              </a:rPr>
              <a:t>Приказ Управления труда и занятости Республики Карелия от 02.07.2025 г. № 214/УТЗ-П</a:t>
            </a:r>
            <a:endParaRPr lang="ru-RU" dirty="0">
              <a:latin typeface="Montserrat Medium" panose="00000600000000000000" pitchFamily="2" charset="-52"/>
            </a:endParaRPr>
          </a:p>
          <a:p>
            <a:pPr algn="ctr"/>
            <a:r>
              <a:rPr lang="ru-RU" dirty="0">
                <a:latin typeface="Montserrat Medium" panose="00000600000000000000" pitchFamily="2" charset="-52"/>
              </a:rPr>
              <a:t>«</a:t>
            </a:r>
            <a:r>
              <a:rPr lang="ru-RU" dirty="0" smtClean="0">
                <a:latin typeface="Montserrat Medium" panose="00000600000000000000" pitchFamily="2" charset="-52"/>
              </a:rPr>
              <a:t>О порядке предоставления работодателями информации о выполнении квоты для </a:t>
            </a:r>
            <a:r>
              <a:rPr lang="ru-RU" dirty="0">
                <a:latin typeface="Montserrat Medium" panose="00000600000000000000" pitchFamily="2" charset="-52"/>
              </a:rPr>
              <a:t>приема граждан, завершивших прохождение военной службы»</a:t>
            </a:r>
          </a:p>
          <a:p>
            <a:endParaRPr lang="ru-RU" dirty="0">
              <a:latin typeface="Montserrat Medium" panose="00000600000000000000" pitchFamily="2" charset="-52"/>
            </a:endParaRPr>
          </a:p>
          <a:p>
            <a:r>
              <a:rPr lang="ru-RU" b="1" dirty="0">
                <a:latin typeface="Montserrat Medium" panose="00000600000000000000" pitchFamily="2" charset="-5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8186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7296" y="178675"/>
            <a:ext cx="792085" cy="1207603"/>
            <a:chOff x="201070" y="3034120"/>
            <a:chExt cx="88825" cy="144027"/>
          </a:xfrm>
        </p:grpSpPr>
        <p:sp>
          <p:nvSpPr>
            <p:cNvPr id="5" name="object 57"/>
            <p:cNvSpPr/>
            <p:nvPr/>
          </p:nvSpPr>
          <p:spPr>
            <a:xfrm>
              <a:off x="201070" y="3075807"/>
              <a:ext cx="88825" cy="102340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  <p:sp>
          <p:nvSpPr>
            <p:cNvPr id="7" name="object 57"/>
            <p:cNvSpPr/>
            <p:nvPr/>
          </p:nvSpPr>
          <p:spPr>
            <a:xfrm>
              <a:off x="225851" y="3034120"/>
              <a:ext cx="64044" cy="92857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69B3E7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058" y="975295"/>
            <a:ext cx="20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340" y="699542"/>
            <a:ext cx="846312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500" dirty="0" smtClean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64397" y="5524078"/>
            <a:ext cx="85239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398" y="318592"/>
            <a:ext cx="868240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53847" y="931685"/>
            <a:ext cx="745192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</a:rPr>
              <a:t>К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вота</a:t>
            </a:r>
            <a:r>
              <a:rPr lang="ru-RU" sz="1300" dirty="0" smtClean="0">
                <a:latin typeface="Montserrat Medium" panose="00000600000000000000" pitchFamily="2" charset="-52"/>
              </a:rPr>
              <a:t> </a:t>
            </a:r>
            <a:r>
              <a:rPr lang="ru-RU" sz="1300" dirty="0">
                <a:latin typeface="Montserrat Medium" panose="00000600000000000000" pitchFamily="2" charset="-52"/>
              </a:rPr>
              <a:t>для приема </a:t>
            </a:r>
            <a:r>
              <a:rPr lang="ru-RU" sz="1300" dirty="0" smtClean="0">
                <a:latin typeface="Montserrat Medium" panose="00000600000000000000" pitchFamily="2" charset="-52"/>
              </a:rPr>
              <a:t>на </a:t>
            </a:r>
            <a:r>
              <a:rPr lang="ru-RU" sz="1300" dirty="0">
                <a:latin typeface="Montserrat Medium" panose="00000600000000000000" pitchFamily="2" charset="-52"/>
              </a:rPr>
              <a:t>работу граждан, завершивших прохождение военной </a:t>
            </a:r>
            <a:r>
              <a:rPr lang="ru-RU" sz="1300" dirty="0" smtClean="0">
                <a:latin typeface="Montserrat Medium" panose="00000600000000000000" pitchFamily="2" charset="-52"/>
              </a:rPr>
              <a:t>службы устанавливается работодателям, осуществляющим </a:t>
            </a:r>
            <a:r>
              <a:rPr lang="ru-RU" sz="1300" dirty="0">
                <a:latin typeface="Montserrat Medium" panose="00000600000000000000" pitchFamily="2" charset="-52"/>
              </a:rPr>
              <a:t>деятельность на территории Республики </a:t>
            </a:r>
            <a:r>
              <a:rPr lang="ru-RU" sz="1300" dirty="0" smtClean="0">
                <a:latin typeface="Montserrat Medium" panose="00000600000000000000" pitchFamily="2" charset="-52"/>
              </a:rPr>
              <a:t>Карелия:</a:t>
            </a:r>
          </a:p>
          <a:p>
            <a:pPr indent="446088"/>
            <a:r>
              <a:rPr lang="ru-RU" sz="1300" dirty="0" smtClean="0">
                <a:latin typeface="Montserrat Medium" panose="00000600000000000000" pitchFamily="2" charset="-52"/>
              </a:rPr>
              <a:t>- 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юридическим лицам </a:t>
            </a:r>
            <a:r>
              <a:rPr lang="ru-RU" sz="1300" dirty="0">
                <a:latin typeface="Montserrat Medium" panose="00000600000000000000" pitchFamily="2" charset="-52"/>
              </a:rPr>
              <a:t>со среднесписочной численностью работников </a:t>
            </a:r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</a:rPr>
              <a:t>более 100 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человек</a:t>
            </a:r>
            <a:r>
              <a:rPr lang="ru-RU" sz="1300" dirty="0" smtClean="0">
                <a:latin typeface="Montserrat Medium" panose="00000600000000000000" pitchFamily="2" charset="-52"/>
              </a:rPr>
              <a:t>;</a:t>
            </a:r>
          </a:p>
          <a:p>
            <a:pPr indent="446088"/>
            <a:r>
              <a:rPr lang="ru-RU" sz="1300" dirty="0" smtClean="0">
                <a:latin typeface="Montserrat Medium" panose="00000600000000000000" pitchFamily="2" charset="-52"/>
              </a:rPr>
              <a:t>- 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физическим лицам</a:t>
            </a:r>
            <a:r>
              <a:rPr lang="ru-RU" sz="1300" dirty="0" smtClean="0">
                <a:latin typeface="Montserrat Medium" panose="00000600000000000000" pitchFamily="2" charset="-52"/>
              </a:rPr>
              <a:t>, 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зарегистрированным </a:t>
            </a:r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</a:rPr>
              <a:t>в установленном порядке в качестве индивидуального предпринимателя </a:t>
            </a:r>
            <a:r>
              <a:rPr lang="ru-RU" sz="1300" dirty="0">
                <a:latin typeface="Montserrat Medium" panose="00000600000000000000" pitchFamily="2" charset="-52"/>
              </a:rPr>
              <a:t>без образования юридического лица, со среднесписочной численностью работников </a:t>
            </a:r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</a:rPr>
              <a:t>более 100 </a:t>
            </a:r>
            <a:r>
              <a:rPr lang="ru-RU" sz="1300" dirty="0" smtClean="0">
                <a:solidFill>
                  <a:srgbClr val="C00000"/>
                </a:solidFill>
                <a:latin typeface="Montserrat Medium" panose="00000600000000000000" pitchFamily="2" charset="-52"/>
              </a:rPr>
              <a:t>человек</a:t>
            </a:r>
            <a:r>
              <a:rPr lang="ru-RU" sz="1300" dirty="0" smtClean="0">
                <a:latin typeface="Montserrat Medium" panose="00000600000000000000" pitchFamily="2" charset="-52"/>
              </a:rPr>
              <a:t>.</a:t>
            </a:r>
            <a:endParaRPr lang="ru-RU" sz="1300" dirty="0">
              <a:latin typeface="Montserrat Medium" panose="00000600000000000000" pitchFamily="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765143"/>
            <a:ext cx="648072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u="sng" dirty="0">
                <a:latin typeface="Montserrat Medium" panose="00000600000000000000" pitchFamily="2" charset="-52"/>
              </a:rPr>
              <a:t>При расчете квоты в среднесписочную численность работников не включаются:</a:t>
            </a:r>
          </a:p>
          <a:p>
            <a:pPr indent="446088"/>
            <a:r>
              <a:rPr lang="ru-RU" sz="1300" dirty="0">
                <a:latin typeface="Montserrat Medium" panose="00000600000000000000" pitchFamily="2" charset="-52"/>
              </a:rPr>
              <a:t>1) работники представительств и филиалов работодателя, расположенных в других субъектах Российской Федерации;</a:t>
            </a:r>
          </a:p>
          <a:p>
            <a:pPr indent="446088"/>
            <a:r>
              <a:rPr lang="ru-RU" sz="1300" dirty="0">
                <a:latin typeface="Montserrat Medium" panose="00000600000000000000" pitchFamily="2" charset="-52"/>
              </a:rPr>
              <a:t>2) работники, условия труда на рабочих местах которых отнесены к вредным и (или) опасным условиям труда по результатам специальной оценки условий труда;</a:t>
            </a:r>
          </a:p>
          <a:p>
            <a:pPr indent="446088"/>
            <a:r>
              <a:rPr lang="ru-RU" sz="1300" dirty="0">
                <a:latin typeface="Montserrat Medium" panose="00000600000000000000" pitchFamily="2" charset="-52"/>
              </a:rPr>
              <a:t>3) работники, действие трудовых договоров с которыми приостановлено в соответствии со </a:t>
            </a:r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  <a:hlinkClick r:id="rId4" tooltip="&quot;Трудовой кодекс Российской Федерации&quot; от 30.12.2001 N 197-ФЗ (ред. от 07.04.2025) {КонсультантПлюс}"/>
              </a:rPr>
              <a:t>статьей 351.7</a:t>
            </a:r>
            <a:r>
              <a:rPr lang="ru-RU" sz="1300" dirty="0">
                <a:solidFill>
                  <a:srgbClr val="C00000"/>
                </a:solidFill>
                <a:latin typeface="Montserrat Medium" panose="00000600000000000000" pitchFamily="2" charset="-52"/>
              </a:rPr>
              <a:t> </a:t>
            </a:r>
            <a:r>
              <a:rPr lang="ru-RU" sz="1300" dirty="0">
                <a:latin typeface="Montserrat Medium" panose="00000600000000000000" pitchFamily="2" charset="-52"/>
              </a:rPr>
              <a:t>Трудового кодекса Российской Федерации.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88224" y="2718977"/>
            <a:ext cx="2381474" cy="2185214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ru-RU" sz="800" i="1" dirty="0">
                <a:latin typeface="Montserrat Medium" panose="00000600000000000000" pitchFamily="2" charset="-52"/>
              </a:rPr>
              <a:t>Статья 351.7. Особенности обеспечения трудовых прав работников, призванных на военную службу по мобилизации, направленных на службу в войска национальной гвардии Российской Федерации по мобилизации или поступивших на военную службу по контракту в период мобилизации, в период военного положения или в военное время либо заключивших контракт о добровольном содействии в выполнении задач, возложенных на Вооруженные Силы Российской Федерации или войска национальной гвардии Российской Федерации</a:t>
            </a:r>
            <a:br>
              <a:rPr lang="ru-RU" sz="800" i="1" dirty="0">
                <a:latin typeface="Montserrat Medium" panose="00000600000000000000" pitchFamily="2" charset="-52"/>
              </a:rPr>
            </a:br>
            <a:endParaRPr lang="ru-RU" sz="800" i="1" dirty="0">
              <a:effectLst/>
              <a:latin typeface="Montserrat Medium" panose="00000600000000000000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246375"/>
            <a:ext cx="6326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33A0"/>
                </a:solidFill>
                <a:latin typeface="Montserrat Medium" panose="00000600000000000000" pitchFamily="2" charset="-52"/>
              </a:rPr>
              <a:t>Порядок расчета квоты для приема на работу граждан, завершивших прохождение военной службы</a:t>
            </a:r>
          </a:p>
        </p:txBody>
      </p:sp>
    </p:spTree>
    <p:extLst>
      <p:ext uri="{BB962C8B-B14F-4D97-AF65-F5344CB8AC3E}">
        <p14:creationId xmlns:p14="http://schemas.microsoft.com/office/powerpoint/2010/main" val="237875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7296" y="178675"/>
            <a:ext cx="792085" cy="1207603"/>
            <a:chOff x="201070" y="3034120"/>
            <a:chExt cx="88825" cy="144027"/>
          </a:xfrm>
        </p:grpSpPr>
        <p:sp>
          <p:nvSpPr>
            <p:cNvPr id="5" name="object 57"/>
            <p:cNvSpPr/>
            <p:nvPr/>
          </p:nvSpPr>
          <p:spPr>
            <a:xfrm>
              <a:off x="201070" y="3075807"/>
              <a:ext cx="88825" cy="102340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  <p:sp>
          <p:nvSpPr>
            <p:cNvPr id="7" name="object 57"/>
            <p:cNvSpPr/>
            <p:nvPr/>
          </p:nvSpPr>
          <p:spPr>
            <a:xfrm>
              <a:off x="225851" y="3034120"/>
              <a:ext cx="64044" cy="92857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69B3E7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058" y="975295"/>
            <a:ext cx="20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6502" y="1362832"/>
            <a:ext cx="73830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C00000"/>
                </a:solidFill>
                <a:latin typeface="Montserrat Medium" panose="00000600000000000000" pitchFamily="2" charset="-52"/>
              </a:rPr>
              <a:t>Квота не устанавливается следующим категориям работодателей</a:t>
            </a:r>
            <a:r>
              <a:rPr lang="ru-RU" sz="1400" dirty="0" smtClean="0">
                <a:latin typeface="Montserrat Medium" panose="00000600000000000000" pitchFamily="2" charset="-52"/>
              </a:rPr>
              <a:t>:</a:t>
            </a:r>
          </a:p>
          <a:p>
            <a:pPr algn="just"/>
            <a:endParaRPr lang="ru-RU" sz="1400" dirty="0">
              <a:latin typeface="Montserrat Medium" panose="00000600000000000000" pitchFamily="2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Montserrat Medium" panose="00000600000000000000" pitchFamily="2" charset="-52"/>
              </a:rPr>
              <a:t>общественным </a:t>
            </a:r>
            <a:r>
              <a:rPr lang="ru-RU" sz="1400" dirty="0">
                <a:latin typeface="Montserrat Medium" panose="00000600000000000000" pitchFamily="2" charset="-52"/>
              </a:rPr>
              <a:t>объединениям инвалидов и образованным ими организациям, в том числе хозяйственным товариществам и обществам, уставный (складочный) капитал которых состоит из вклада общественного объединения инвалидов</a:t>
            </a:r>
            <a:r>
              <a:rPr lang="ru-RU" sz="1400" dirty="0" smtClean="0">
                <a:latin typeface="Montserrat Medium" panose="00000600000000000000" pitchFamily="2" charset="-52"/>
              </a:rPr>
              <a:t>;</a:t>
            </a:r>
            <a:endParaRPr lang="ru-RU" sz="1400" dirty="0">
              <a:latin typeface="Montserrat Medium" panose="00000600000000000000" pitchFamily="2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400" dirty="0" smtClean="0">
              <a:latin typeface="Montserrat Medium" panose="00000600000000000000" pitchFamily="2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Montserrat Medium" panose="00000600000000000000" pitchFamily="2" charset="-52"/>
              </a:rPr>
              <a:t>организациям</a:t>
            </a:r>
            <a:r>
              <a:rPr lang="ru-RU" sz="1400" dirty="0">
                <a:latin typeface="Montserrat Medium" panose="00000600000000000000" pitchFamily="2" charset="-52"/>
              </a:rPr>
              <a:t>, в отношении которых возбуждено производство по делу о несостоятельности (банкротстве), или организациям, признанным несостоятельными (банкротами</a:t>
            </a:r>
            <a:r>
              <a:rPr lang="ru-RU" sz="1400" dirty="0" smtClean="0">
                <a:latin typeface="Montserrat Medium" panose="00000600000000000000" pitchFamily="2" charset="-52"/>
              </a:rPr>
              <a:t>);</a:t>
            </a:r>
            <a:endParaRPr lang="ru-RU" sz="1400" dirty="0">
              <a:latin typeface="Montserrat Medium" panose="00000600000000000000" pitchFamily="2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400" dirty="0" smtClean="0">
              <a:latin typeface="Montserrat Medium" panose="00000600000000000000" pitchFamily="2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Montserrat Medium" panose="00000600000000000000" pitchFamily="2" charset="-52"/>
              </a:rPr>
              <a:t>организациям</a:t>
            </a:r>
            <a:r>
              <a:rPr lang="ru-RU" sz="1400" dirty="0">
                <a:latin typeface="Montserrat Medium" panose="00000600000000000000" pitchFamily="2" charset="-52"/>
              </a:rPr>
              <a:t>, проводящим или планирующим массовые высвобождения работников.</a:t>
            </a:r>
          </a:p>
          <a:p>
            <a:r>
              <a:rPr lang="ru-RU" sz="1600" dirty="0"/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464397" y="5524078"/>
            <a:ext cx="85239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398" y="318592"/>
            <a:ext cx="868240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278818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33A0"/>
                </a:solidFill>
                <a:latin typeface="Montserrat Medium" panose="00000600000000000000" pitchFamily="2" charset="-52"/>
              </a:rPr>
              <a:t>Порядок расчета квоты для приема на работу граждан, завершивших прохождение военной службы</a:t>
            </a:r>
          </a:p>
        </p:txBody>
      </p:sp>
    </p:spTree>
    <p:extLst>
      <p:ext uri="{BB962C8B-B14F-4D97-AF65-F5344CB8AC3E}">
        <p14:creationId xmlns:p14="http://schemas.microsoft.com/office/powerpoint/2010/main" val="298266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7296" y="178675"/>
            <a:ext cx="792085" cy="1207603"/>
            <a:chOff x="201070" y="3034120"/>
            <a:chExt cx="88825" cy="144027"/>
          </a:xfrm>
        </p:grpSpPr>
        <p:sp>
          <p:nvSpPr>
            <p:cNvPr id="5" name="object 57"/>
            <p:cNvSpPr/>
            <p:nvPr/>
          </p:nvSpPr>
          <p:spPr>
            <a:xfrm>
              <a:off x="201070" y="3075807"/>
              <a:ext cx="88825" cy="102340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  <p:sp>
          <p:nvSpPr>
            <p:cNvPr id="7" name="object 57"/>
            <p:cNvSpPr/>
            <p:nvPr/>
          </p:nvSpPr>
          <p:spPr>
            <a:xfrm>
              <a:off x="225851" y="3034120"/>
              <a:ext cx="64044" cy="92857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69B3E7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058" y="975295"/>
            <a:ext cx="20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77279" y="1051625"/>
            <a:ext cx="709921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1400" dirty="0">
                <a:latin typeface="Montserrat Medium" panose="00000600000000000000" pitchFamily="2" charset="-52"/>
              </a:rPr>
              <a:t>Работодатель создает или выделяет рабочие места для приема на работу граждан, завершивших прохождение военной службы, в соответствии с установленной квотой и принимает локальные нормативные акты, содержащие сведения о данных рабочих местах</a:t>
            </a:r>
            <a:r>
              <a:rPr lang="ru-RU" sz="1600" dirty="0"/>
              <a:t>.</a:t>
            </a:r>
            <a:endParaRPr lang="ru-RU" sz="1500" dirty="0" smtClean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64397" y="5524078"/>
            <a:ext cx="85239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398" y="318592"/>
            <a:ext cx="868240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112" y="2259627"/>
            <a:ext cx="81037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Montserrat Medium" panose="00000600000000000000" pitchFamily="2" charset="-52"/>
              </a:rPr>
              <a:t>квота устанавливается </a:t>
            </a:r>
            <a:r>
              <a:rPr lang="ru-RU" sz="1400" dirty="0">
                <a:latin typeface="Montserrat Medium" panose="00000600000000000000" pitchFamily="2" charset="-52"/>
              </a:rPr>
              <a:t>в размере 1 процента от среднесписочной численности </a:t>
            </a:r>
            <a:r>
              <a:rPr lang="ru-RU" sz="1400" dirty="0" smtClean="0">
                <a:latin typeface="Montserrat Medium" panose="00000600000000000000" pitchFamily="2" charset="-52"/>
              </a:rPr>
              <a:t>работников;</a:t>
            </a:r>
            <a:endParaRPr lang="ru-RU" sz="1400" dirty="0">
              <a:latin typeface="Montserrat Medium" panose="00000600000000000000" pitchFamily="2" charset="-5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Montserrat Medium" panose="00000600000000000000" pitchFamily="2" charset="-52"/>
              </a:rPr>
              <a:t>р</a:t>
            </a:r>
            <a:r>
              <a:rPr lang="ru-RU" sz="1400" dirty="0" smtClean="0">
                <a:latin typeface="Montserrat Medium" panose="00000600000000000000" pitchFamily="2" charset="-52"/>
              </a:rPr>
              <a:t>асчет </a:t>
            </a:r>
            <a:r>
              <a:rPr lang="ru-RU" sz="1400" dirty="0">
                <a:latin typeface="Montserrat Medium" panose="00000600000000000000" pitchFamily="2" charset="-52"/>
              </a:rPr>
              <a:t>количества рабочих мест для приема на работу граждан, завершивших прохождение военной службы, в соответствии с установленной квотой (далее - расчет квоты) осуществляется работодателем ежеквартально до 10 числа месяца, следующего за отчетным кварталом, исходя из среднесписочной численности работников за предыдущий </a:t>
            </a:r>
            <a:r>
              <a:rPr lang="ru-RU" sz="1400" dirty="0" smtClean="0">
                <a:latin typeface="Montserrat Medium" panose="00000600000000000000" pitchFamily="2" charset="-52"/>
              </a:rPr>
              <a:t>квартал;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 smtClean="0">
                <a:latin typeface="Montserrat Medium" panose="00000600000000000000" pitchFamily="2" charset="-52"/>
              </a:rPr>
              <a:t>при </a:t>
            </a:r>
            <a:r>
              <a:rPr lang="ru-RU" sz="1400" dirty="0">
                <a:latin typeface="Montserrat Medium" panose="00000600000000000000" pitchFamily="2" charset="-52"/>
              </a:rPr>
              <a:t>расчете квоты округление дробного числа производится в сторону уменьшения до целого значения. В случае если размер рассчитанной квоты менее единицы, значение квоты принимается равным единице.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13590" y="220628"/>
            <a:ext cx="6354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33A0"/>
                </a:solidFill>
                <a:latin typeface="Montserrat Medium" panose="00000600000000000000" pitchFamily="2" charset="-52"/>
              </a:rPr>
              <a:t>Порядок расчета квоты для приема на работу граждан, завершивших прохождение военной службы</a:t>
            </a:r>
          </a:p>
        </p:txBody>
      </p:sp>
    </p:spTree>
    <p:extLst>
      <p:ext uri="{BB962C8B-B14F-4D97-AF65-F5344CB8AC3E}">
        <p14:creationId xmlns:p14="http://schemas.microsoft.com/office/powerpoint/2010/main" val="285351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7296" y="178675"/>
            <a:ext cx="792085" cy="1207603"/>
            <a:chOff x="201070" y="3034120"/>
            <a:chExt cx="88825" cy="144027"/>
          </a:xfrm>
        </p:grpSpPr>
        <p:sp>
          <p:nvSpPr>
            <p:cNvPr id="5" name="object 57"/>
            <p:cNvSpPr/>
            <p:nvPr/>
          </p:nvSpPr>
          <p:spPr>
            <a:xfrm>
              <a:off x="201070" y="3075807"/>
              <a:ext cx="88825" cy="102340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  <p:sp>
          <p:nvSpPr>
            <p:cNvPr id="7" name="object 57"/>
            <p:cNvSpPr/>
            <p:nvPr/>
          </p:nvSpPr>
          <p:spPr>
            <a:xfrm>
              <a:off x="225851" y="3034120"/>
              <a:ext cx="64044" cy="92857"/>
            </a:xfrm>
            <a:custGeom>
              <a:avLst/>
              <a:gdLst/>
              <a:ahLst/>
              <a:cxnLst/>
              <a:rect l="l" t="t" r="r" b="b"/>
              <a:pathLst>
                <a:path w="1588134" h="1901189">
                  <a:moveTo>
                    <a:pt x="83978" y="0"/>
                  </a:moveTo>
                  <a:lnTo>
                    <a:pt x="42751" y="11177"/>
                  </a:lnTo>
                  <a:lnTo>
                    <a:pt x="12044" y="41204"/>
                  </a:lnTo>
                  <a:lnTo>
                    <a:pt x="0" y="85421"/>
                  </a:lnTo>
                  <a:lnTo>
                    <a:pt x="0" y="1815542"/>
                  </a:lnTo>
                  <a:lnTo>
                    <a:pt x="12044" y="1859759"/>
                  </a:lnTo>
                  <a:lnTo>
                    <a:pt x="42751" y="1889786"/>
                  </a:lnTo>
                  <a:lnTo>
                    <a:pt x="83978" y="1900963"/>
                  </a:lnTo>
                  <a:lnTo>
                    <a:pt x="127584" y="1888630"/>
                  </a:lnTo>
                  <a:lnTo>
                    <a:pt x="1547012" y="1023570"/>
                  </a:lnTo>
                  <a:lnTo>
                    <a:pt x="1577601" y="991407"/>
                  </a:lnTo>
                  <a:lnTo>
                    <a:pt x="1587798" y="950481"/>
                  </a:lnTo>
                  <a:lnTo>
                    <a:pt x="1577601" y="909556"/>
                  </a:lnTo>
                  <a:lnTo>
                    <a:pt x="1547012" y="877393"/>
                  </a:lnTo>
                  <a:lnTo>
                    <a:pt x="127584" y="12332"/>
                  </a:lnTo>
                  <a:lnTo>
                    <a:pt x="83978" y="0"/>
                  </a:lnTo>
                  <a:close/>
                </a:path>
              </a:pathLst>
            </a:custGeom>
            <a:solidFill>
              <a:srgbClr val="69B3E7">
                <a:alpha val="30000"/>
              </a:srgbClr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prstClr val="black"/>
                </a:solidFill>
              </a:endParaRPr>
            </a:p>
          </p:txBody>
        </p:sp>
      </p:grp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911" y="138572"/>
            <a:ext cx="92378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16216" y="4789844"/>
            <a:ext cx="2133600" cy="273842"/>
          </a:xfrm>
        </p:spPr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3058" y="975295"/>
            <a:ext cx="2046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  <a:p>
            <a:endParaRPr lang="ru-RU" sz="1600" dirty="0" smtClean="0">
              <a:latin typeface="Montserrat" panose="00000500000000000000" pitchFamily="2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340" y="699542"/>
            <a:ext cx="846312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500" dirty="0" smtClean="0">
              <a:latin typeface="Montserrat" panose="00000500000000000000" pitchFamily="2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464397" y="5524078"/>
            <a:ext cx="85239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398" y="318592"/>
            <a:ext cx="868240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72201" y="1499390"/>
            <a:ext cx="2399600" cy="3046988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Montserrat Medium" panose="00000600000000000000" pitchFamily="2" charset="-52"/>
              </a:rPr>
              <a:t>Отчет </a:t>
            </a:r>
            <a:r>
              <a:rPr lang="ru-RU" sz="1200" dirty="0">
                <a:latin typeface="Montserrat Medium" panose="00000600000000000000" pitchFamily="2" charset="-52"/>
              </a:rPr>
              <a:t>представляется в кадровые центры </a:t>
            </a:r>
            <a:r>
              <a:rPr lang="ru-RU" sz="1200" dirty="0" smtClean="0">
                <a:latin typeface="Montserrat Medium" panose="00000600000000000000" pitchFamily="2" charset="-52"/>
              </a:rPr>
              <a:t>ГКУ «</a:t>
            </a:r>
            <a:r>
              <a:rPr lang="ru-RU" sz="1200" dirty="0">
                <a:latin typeface="Montserrat Medium" panose="00000600000000000000" pitchFamily="2" charset="-52"/>
              </a:rPr>
              <a:t>Центр занятости населения Республики Карелия</a:t>
            </a:r>
            <a:r>
              <a:rPr lang="ru-RU" sz="1200" dirty="0" smtClean="0">
                <a:latin typeface="Montserrat Medium" panose="00000600000000000000" pitchFamily="2" charset="-52"/>
              </a:rPr>
              <a:t>» </a:t>
            </a:r>
            <a:r>
              <a:rPr lang="ru-RU" sz="1200" dirty="0">
                <a:latin typeface="Montserrat Medium" panose="00000600000000000000" pitchFamily="2" charset="-52"/>
              </a:rPr>
              <a:t>по месту осуществления работодателями деятельности посредством направления Отчета на электронные адреса кадровых </a:t>
            </a:r>
            <a:r>
              <a:rPr lang="ru-RU" sz="1200" dirty="0" smtClean="0">
                <a:latin typeface="Montserrat Medium" panose="00000600000000000000" pitchFamily="2" charset="-52"/>
              </a:rPr>
              <a:t>центров </a:t>
            </a:r>
            <a:r>
              <a:rPr lang="ru-RU" sz="1200" dirty="0">
                <a:latin typeface="Montserrat Medium" panose="00000600000000000000" pitchFamily="2" charset="-52"/>
              </a:rPr>
              <a:t>ежеквартально не позднее </a:t>
            </a:r>
            <a:r>
              <a:rPr lang="ru-RU" sz="1200" b="1" dirty="0">
                <a:latin typeface="Montserrat Medium" panose="00000600000000000000" pitchFamily="2" charset="-52"/>
              </a:rPr>
              <a:t>10 числа месяца</a:t>
            </a:r>
            <a:r>
              <a:rPr lang="ru-RU" sz="1200" dirty="0">
                <a:latin typeface="Montserrat Medium" panose="00000600000000000000" pitchFamily="2" charset="-52"/>
              </a:rPr>
              <a:t>, следующего за отчетным </a:t>
            </a:r>
            <a:r>
              <a:rPr lang="ru-RU" sz="1200" dirty="0" smtClean="0">
                <a:latin typeface="Montserrat Medium" panose="00000600000000000000" pitchFamily="2" charset="-52"/>
              </a:rPr>
              <a:t>кварталом по установленной форме</a:t>
            </a:r>
            <a:endParaRPr lang="ru-RU" sz="1200" dirty="0">
              <a:latin typeface="Montserrat Medium" panose="00000600000000000000" pitchFamily="2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4" y="1404261"/>
            <a:ext cx="6131604" cy="33855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529" y="233231"/>
            <a:ext cx="6480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33A0"/>
                </a:solidFill>
                <a:latin typeface="Montserrat Medium" panose="00000600000000000000" pitchFamily="2" charset="-52"/>
              </a:rPr>
              <a:t>Порядок предоставления сведений о выполнении квоты для приема граждан, завершивших прохождение военной службы</a:t>
            </a:r>
            <a:endParaRPr lang="ru-RU" sz="1600" dirty="0">
              <a:solidFill>
                <a:srgbClr val="0033A0"/>
              </a:solidFill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3380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УТЗ (нов.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30576</TotalTime>
  <Words>576</Words>
  <Application>Microsoft Office PowerPoint</Application>
  <PresentationFormat>Экран (16:9)</PresentationFormat>
  <Paragraphs>58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Montserrat</vt:lpstr>
      <vt:lpstr>Montserrat Medium</vt:lpstr>
      <vt:lpstr>Times New Roman</vt:lpstr>
      <vt:lpstr>Wingdings</vt:lpstr>
      <vt:lpstr>Шаблон УТЗ (нов.)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работы Управления труда и занятости Республики Карелия и подведомственных государственных учреждений в 2019 году и основных задачах ведомства на 2020 год</dc:title>
  <dc:creator>Вягянен Наталья Николаевна</dc:creator>
  <cp:lastModifiedBy>Торицына Наталья Сергеевна</cp:lastModifiedBy>
  <cp:revision>1060</cp:revision>
  <cp:lastPrinted>2025-04-01T06:25:28Z</cp:lastPrinted>
  <dcterms:created xsi:type="dcterms:W3CDTF">2020-02-07T09:45:48Z</dcterms:created>
  <dcterms:modified xsi:type="dcterms:W3CDTF">2025-12-01T13:35:03Z</dcterms:modified>
</cp:coreProperties>
</file>